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7.xml" ContentType="application/vnd.openxmlformats-officedocument.presentationml.notesSlide+xml"/>
  <Override PartName="/ppt/notesSlides/_rels/notesSlide7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media/image28.png" ContentType="image/png"/>
  <Override PartName="/ppt/media/image1.jpeg" ContentType="image/jpeg"/>
  <Override PartName="/ppt/media/image9.jpeg" ContentType="image/jpeg"/>
  <Override PartName="/ppt/media/image6.gif" ContentType="image/gif"/>
  <Override PartName="/ppt/media/image2.jpeg" ContentType="image/jpeg"/>
  <Override PartName="/ppt/media/image7.wmf" ContentType="image/x-wmf"/>
  <Override PartName="/ppt/media/image3.jpeg" ContentType="image/jpeg"/>
  <Override PartName="/ppt/media/image4.png" ContentType="image/png"/>
  <Override PartName="/ppt/media/image45.jpeg" ContentType="image/jpeg"/>
  <Override PartName="/ppt/media/image5.jpeg" ContentType="image/jpeg"/>
  <Override PartName="/ppt/media/image8.wmf" ContentType="image/x-wmf"/>
  <Override PartName="/ppt/media/image10.jpeg" ContentType="image/jpeg"/>
  <Override PartName="/ppt/media/image11.jpeg" ContentType="image/jpeg"/>
  <Override PartName="/ppt/media/image12.png" ContentType="image/png"/>
  <Override PartName="/ppt/media/image13.png" ContentType="image/png"/>
  <Override PartName="/ppt/media/image46.jpeg" ContentType="image/jpeg"/>
  <Override PartName="/ppt/media/image14.png" ContentType="image/png"/>
  <Override PartName="/ppt/media/image15.png" ContentType="image/png"/>
  <Override PartName="/ppt/media/image35.jpeg" ContentType="image/jpeg"/>
  <Override PartName="/ppt/media/image16.png" ContentType="image/png"/>
  <Override PartName="/ppt/media/image17.png" ContentType="image/png"/>
  <Override PartName="/ppt/media/image24.jpeg" ContentType="image/jpeg"/>
  <Override PartName="/ppt/media/image18.png" ContentType="image/png"/>
  <Override PartName="/ppt/media/image19.png" ContentType="image/png"/>
  <Override PartName="/ppt/media/image20.png" ContentType="image/png"/>
  <Override PartName="/ppt/media/image40.jpeg" ContentType="image/jpeg"/>
  <Override PartName="/ppt/media/image21.png" ContentType="image/png"/>
  <Override PartName="/ppt/media/image22.jpeg" ContentType="image/jpeg"/>
  <Override PartName="/ppt/media/image23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1.png" ContentType="image/png"/>
  <Override PartName="/ppt/media/image42.jpeg" ContentType="image/jpeg"/>
  <Override PartName="/ppt/media/image43.jpeg" ContentType="image/jpeg"/>
  <Override PartName="/ppt/media/image44.jpeg" ContentType="image/jpeg"/>
  <Override PartName="/ppt/media/image47.jpeg" ContentType="image/jpe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IN" sz="2000" spc="-1" strike="noStrike">
                <a:latin typeface="Arial"/>
              </a:rPr>
              <a:t>Click to edit the notes format</a:t>
            </a:r>
            <a:endParaRPr b="0" lang="en-IN" sz="20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IN" sz="1400" spc="-1" strike="noStrike">
                <a:latin typeface="Times New Roman"/>
              </a:rPr>
              <a:t>&lt;header&gt;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CC01E666-9BBB-4F30-9161-3B2616572B9B}" type="slidenum">
              <a:rPr b="0" lang="en-IN" sz="1400" spc="-1" strike="noStrike">
                <a:latin typeface="Times New Roman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ABB43ED-A6C8-4009-9A64-53E27C32CEB8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IN" sz="1200" spc="-1" strike="noStrike">
              <a:latin typeface="Times New Roman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02" name="CustomShape 3"/>
          <p:cNvSpPr/>
          <p:nvPr/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1E86775-C46C-4764-BE0C-BE9AF7F153EF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6/16/21</a:t>
            </a:fld>
            <a:endParaRPr b="0" lang="en-IN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IN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C6E9BB4-7AA9-4F4F-A200-9BECA2F71A3E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IN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E3E26DD-44D1-4BF9-B8DC-770462D53505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6/16/21</a:t>
            </a:fld>
            <a:endParaRPr b="0" lang="en-IN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IN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D9E4AE1-A879-4A66-8407-EC995C85B3A7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IN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F190F7B-4284-4056-8457-7A63905CDDDA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6/16/21</a:t>
            </a:fld>
            <a:endParaRPr b="0" lang="en-IN" sz="12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IN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662FF37-3F24-45AD-90B2-161512259827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IN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0617FC9-BD3D-444B-9720-7D031F3D7CFF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6/16/21</a:t>
            </a:fld>
            <a:endParaRPr b="0" lang="en-IN" sz="12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IN" sz="2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7472FF9-937E-4960-A943-4AC349AAC2F9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IN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4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40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hyperlink" Target="https://youtu.be/sASEgeQE2co" TargetMode="External"/><Relationship Id="rId2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hyperlink" Target="https://youtu.be/OQ2OvaZ0PnI" TargetMode="External"/><Relationship Id="rId2" Type="http://schemas.openxmlformats.org/officeDocument/2006/relationships/hyperlink" Target="https://youtu.be/OQ2OvaZ0PnI" TargetMode="External"/><Relationship Id="rId3" Type="http://schemas.openxmlformats.org/officeDocument/2006/relationships/hyperlink" Target="https://youtu.be/i82xaZpbjUw" TargetMode="External"/><Relationship Id="rId4" Type="http://schemas.openxmlformats.org/officeDocument/2006/relationships/hyperlink" Target="https://youtu.be/i82xaZpbjUw" TargetMode="External"/><Relationship Id="rId5" Type="http://schemas.openxmlformats.org/officeDocument/2006/relationships/hyperlink" Target="https://youtu.be/x1DGxj8sXUg" TargetMode="External"/><Relationship Id="rId6" Type="http://schemas.openxmlformats.org/officeDocument/2006/relationships/hyperlink" Target="https://youtu.be/x1DGxj8sXUg" TargetMode="External"/><Relationship Id="rId7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image" Target="../media/image7.wmf"/><Relationship Id="rId3" Type="http://schemas.openxmlformats.org/officeDocument/2006/relationships/image" Target="../media/image8.wmf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Spoken French </a:t>
            </a:r>
            <a:br/>
            <a:r>
              <a:rPr b="0" lang="fr-FR" sz="4400" spc="-1" strike="noStrike">
                <a:solidFill>
                  <a:srgbClr val="ff0000"/>
                </a:solidFill>
                <a:latin typeface="Calibri"/>
              </a:rPr>
              <a:t>Le français parlé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ff0000"/>
                </a:solidFill>
                <a:latin typeface="Calibri"/>
              </a:rPr>
              <a:t>Unit 1</a:t>
            </a:r>
            <a:endParaRPr b="0" lang="en-IN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457200" y="274680"/>
            <a:ext cx="8229240" cy="867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Les chiffres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5" name="Content Placeholder 4" descr="nom.jpg"/>
          <p:cNvPicPr/>
          <p:nvPr/>
        </p:nvPicPr>
        <p:blipFill>
          <a:blip r:embed="rId1"/>
          <a:stretch/>
        </p:blipFill>
        <p:spPr>
          <a:xfrm>
            <a:off x="457200" y="1143000"/>
            <a:ext cx="7848360" cy="4571640"/>
          </a:xfrm>
          <a:prstGeom prst="rect">
            <a:avLst/>
          </a:prstGeom>
          <a:ln w="0">
            <a:noFill/>
          </a:ln>
        </p:spPr>
      </p:pic>
      <p:sp>
        <p:nvSpPr>
          <p:cNvPr id="196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Ex:</a:t>
            </a:r>
            <a:br/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Ecrivez les chiffres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TextShape 3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4400" spc="-1" strike="noStrike">
                <a:solidFill>
                  <a:srgbClr val="0070c0"/>
                </a:solidFill>
                <a:latin typeface="Calibri"/>
              </a:rPr>
              <a:t>Carte d’identité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Nom :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Prénom :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Nationalité :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Profession :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Ville :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Numéro de téléphone :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Date de naissance :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Langues :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1" lang="fr-FR" sz="4400" spc="-1" strike="noStrike">
                <a:solidFill>
                  <a:srgbClr val="0070c0"/>
                </a:solidFill>
                <a:latin typeface="Calibri"/>
              </a:rPr>
              <a:t>Présentez-vous !</a:t>
            </a:r>
            <a:br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3600" spc="-1" strike="noStrike">
                <a:solidFill>
                  <a:srgbClr val="000000"/>
                </a:solidFill>
                <a:latin typeface="Calibri"/>
              </a:rPr>
              <a:t>Je </a:t>
            </a:r>
            <a:r>
              <a:rPr b="1" lang="fr-FR" sz="3600" spc="-1" strike="noStrike">
                <a:solidFill>
                  <a:srgbClr val="ff0000"/>
                </a:solidFill>
                <a:latin typeface="Calibri"/>
              </a:rPr>
              <a:t>m’appelle</a:t>
            </a:r>
            <a:r>
              <a:rPr b="1" lang="fr-FR" sz="3600" spc="-1" strike="noStrike">
                <a:solidFill>
                  <a:srgbClr val="000000"/>
                </a:solidFill>
                <a:latin typeface="Calibri"/>
              </a:rPr>
              <a:t> XXX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3600" spc="-1" strike="noStrike">
                <a:solidFill>
                  <a:srgbClr val="000000"/>
                </a:solidFill>
                <a:latin typeface="Calibri"/>
              </a:rPr>
              <a:t>Je </a:t>
            </a:r>
            <a:r>
              <a:rPr b="1" lang="fr-FR" sz="3600" spc="-1" strike="noStrike">
                <a:solidFill>
                  <a:srgbClr val="ff0000"/>
                </a:solidFill>
                <a:latin typeface="Calibri"/>
              </a:rPr>
              <a:t>suis</a:t>
            </a:r>
            <a:r>
              <a:rPr b="1" lang="fr-FR" sz="3600" spc="-1" strike="noStrike">
                <a:solidFill>
                  <a:srgbClr val="000000"/>
                </a:solidFill>
                <a:latin typeface="Calibri"/>
              </a:rPr>
              <a:t> étudiant. /étudiante./élève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3600" spc="-1" strike="noStrike">
                <a:solidFill>
                  <a:srgbClr val="000000"/>
                </a:solidFill>
                <a:latin typeface="Calibri"/>
              </a:rPr>
              <a:t>Je </a:t>
            </a:r>
            <a:r>
              <a:rPr b="1" lang="fr-FR" sz="3600" spc="-1" strike="noStrike">
                <a:solidFill>
                  <a:srgbClr val="ff0000"/>
                </a:solidFill>
                <a:latin typeface="Calibri"/>
              </a:rPr>
              <a:t>suis</a:t>
            </a:r>
            <a:r>
              <a:rPr b="1" lang="fr-FR" sz="3600" spc="-1" strike="noStrike">
                <a:solidFill>
                  <a:srgbClr val="000000"/>
                </a:solidFill>
                <a:latin typeface="Calibri"/>
              </a:rPr>
              <a:t> indien. / indienne.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3600" spc="-1" strike="noStrike">
                <a:solidFill>
                  <a:srgbClr val="000000"/>
                </a:solidFill>
                <a:latin typeface="Calibri"/>
              </a:rPr>
              <a:t>J’</a:t>
            </a:r>
            <a:r>
              <a:rPr b="1" lang="fr-FR" sz="3600" spc="-1" strike="noStrike">
                <a:solidFill>
                  <a:srgbClr val="ff0000"/>
                </a:solidFill>
                <a:latin typeface="Calibri"/>
              </a:rPr>
              <a:t>habite</a:t>
            </a:r>
            <a:r>
              <a:rPr b="1" lang="fr-FR" sz="3600" spc="-1" strike="noStrike">
                <a:solidFill>
                  <a:srgbClr val="000000"/>
                </a:solidFill>
                <a:latin typeface="Calibri"/>
              </a:rPr>
              <a:t> à Coimbatore. ( au Japon /en Inde)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Je </a:t>
            </a:r>
            <a:r>
              <a:rPr b="1" lang="fr-FR" sz="3200" spc="-1" strike="noStrike">
                <a:solidFill>
                  <a:srgbClr val="ff0000"/>
                </a:solidFill>
                <a:latin typeface="Calibri"/>
              </a:rPr>
              <a:t>parle</a:t>
            </a: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 anglais et tamil.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J</a:t>
            </a:r>
            <a:r>
              <a:rPr b="1" lang="fr-FR" sz="3200" spc="-1" strike="noStrike">
                <a:solidFill>
                  <a:srgbClr val="ff0000"/>
                </a:solidFill>
                <a:latin typeface="Calibri"/>
              </a:rPr>
              <a:t>’ai</a:t>
            </a: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 15 ans.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J’</a:t>
            </a:r>
            <a:r>
              <a:rPr b="1" lang="fr-FR" sz="3200" spc="-1" strike="noStrike">
                <a:solidFill>
                  <a:srgbClr val="ff0000"/>
                </a:solidFill>
                <a:latin typeface="Calibri"/>
              </a:rPr>
              <a:t>aime</a:t>
            </a: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 le film et la musique.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Je </a:t>
            </a:r>
            <a:r>
              <a:rPr b="1" lang="fr-FR" sz="3200" spc="-1" strike="noStrike">
                <a:solidFill>
                  <a:srgbClr val="ff0000"/>
                </a:solidFill>
                <a:latin typeface="Calibri"/>
              </a:rPr>
              <a:t>n’aime pas </a:t>
            </a: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la lecture.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26.06.2020</a:t>
            </a:r>
            <a:br/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Session III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9" name="Content Placeholder 6" descr="days-week-french-573x700.jpg"/>
          <p:cNvPicPr/>
          <p:nvPr/>
        </p:nvPicPr>
        <p:blipFill>
          <a:blip r:embed="rId1"/>
          <a:stretch/>
        </p:blipFill>
        <p:spPr>
          <a:xfrm>
            <a:off x="838080" y="533520"/>
            <a:ext cx="7314840" cy="5897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1" name="Content Placeholder 3" descr="mois-annee.jpg"/>
          <p:cNvPicPr/>
          <p:nvPr/>
        </p:nvPicPr>
        <p:blipFill>
          <a:blip r:embed="rId1"/>
          <a:stretch/>
        </p:blipFill>
        <p:spPr>
          <a:xfrm>
            <a:off x="1066680" y="457200"/>
            <a:ext cx="6552720" cy="566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3" name="Content Placeholder 3" descr="nombres20-30.png"/>
          <p:cNvPicPr/>
          <p:nvPr/>
        </p:nvPicPr>
        <p:blipFill>
          <a:blip r:embed="rId1"/>
          <a:stretch/>
        </p:blipFill>
        <p:spPr>
          <a:xfrm>
            <a:off x="1066680" y="990720"/>
            <a:ext cx="6522120" cy="513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Vous vous appelez comment?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Tu t’appelles comment?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Saluer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4" name="Content Placeholder 3" descr="101532173.jpg"/>
          <p:cNvPicPr/>
          <p:nvPr/>
        </p:nvPicPr>
        <p:blipFill>
          <a:blip r:embed="rId1"/>
          <a:stretch/>
        </p:blipFill>
        <p:spPr>
          <a:xfrm>
            <a:off x="1529640" y="1600200"/>
            <a:ext cx="6084000" cy="452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Vous habitez où?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Tu habites où?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Vous avez quel âge?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Tu as quel âge?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Quelle est votre nationalité?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Vous êtes italien?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Quelle est ta nationalité?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Tu es italien?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Quelle est votre profession?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Quelle est ta profession?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Vous parlez quelles langues?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Tu parles quelles langues?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Qu’est-ce que vous aimez?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Qu’est-ce que tu aimes?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9" name="Content Placeholder 7" descr="d634da26a3be289ad4845b49d16ad343.png"/>
          <p:cNvPicPr/>
          <p:nvPr/>
        </p:nvPicPr>
        <p:blipFill>
          <a:blip r:embed="rId1"/>
          <a:stretch/>
        </p:blipFill>
        <p:spPr>
          <a:xfrm>
            <a:off x="1676520" y="304920"/>
            <a:ext cx="5333760" cy="6095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1" name="Picture 2" descr=""/>
          <p:cNvPicPr/>
          <p:nvPr/>
        </p:nvPicPr>
        <p:blipFill>
          <a:blip r:embed="rId1"/>
          <a:stretch/>
        </p:blipFill>
        <p:spPr>
          <a:xfrm>
            <a:off x="380880" y="609480"/>
            <a:ext cx="2904840" cy="1037880"/>
          </a:xfrm>
          <a:prstGeom prst="rect">
            <a:avLst/>
          </a:prstGeom>
          <a:ln w="9525">
            <a:noFill/>
          </a:ln>
        </p:spPr>
      </p:pic>
      <p:pic>
        <p:nvPicPr>
          <p:cNvPr id="232" name="Picture 3" descr=""/>
          <p:cNvPicPr/>
          <p:nvPr/>
        </p:nvPicPr>
        <p:blipFill>
          <a:blip r:embed="rId2"/>
          <a:stretch/>
        </p:blipFill>
        <p:spPr>
          <a:xfrm>
            <a:off x="5867280" y="1600200"/>
            <a:ext cx="3276360" cy="1352160"/>
          </a:xfrm>
          <a:prstGeom prst="rect">
            <a:avLst/>
          </a:prstGeom>
          <a:ln w="9525">
            <a:noFill/>
          </a:ln>
        </p:spPr>
      </p:pic>
      <p:pic>
        <p:nvPicPr>
          <p:cNvPr id="233" name="Picture 4" descr=""/>
          <p:cNvPicPr/>
          <p:nvPr/>
        </p:nvPicPr>
        <p:blipFill>
          <a:blip r:embed="rId3"/>
          <a:stretch/>
        </p:blipFill>
        <p:spPr>
          <a:xfrm>
            <a:off x="3429000" y="457200"/>
            <a:ext cx="3685680" cy="885600"/>
          </a:xfrm>
          <a:prstGeom prst="rect">
            <a:avLst/>
          </a:prstGeom>
          <a:ln w="9525">
            <a:noFill/>
          </a:ln>
        </p:spPr>
      </p:pic>
      <p:pic>
        <p:nvPicPr>
          <p:cNvPr id="234" name="Picture 5" descr=""/>
          <p:cNvPicPr/>
          <p:nvPr/>
        </p:nvPicPr>
        <p:blipFill>
          <a:blip r:embed="rId4"/>
          <a:stretch/>
        </p:blipFill>
        <p:spPr>
          <a:xfrm>
            <a:off x="380880" y="2743200"/>
            <a:ext cx="5038200" cy="18950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6" name="Picture 2" descr=""/>
          <p:cNvPicPr/>
          <p:nvPr/>
        </p:nvPicPr>
        <p:blipFill>
          <a:blip r:embed="rId1"/>
          <a:stretch/>
        </p:blipFill>
        <p:spPr>
          <a:xfrm>
            <a:off x="457200" y="609480"/>
            <a:ext cx="4066920" cy="3914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8" name="Picture 2" descr=""/>
          <p:cNvPicPr/>
          <p:nvPr/>
        </p:nvPicPr>
        <p:blipFill>
          <a:blip r:embed="rId1"/>
          <a:stretch/>
        </p:blipFill>
        <p:spPr>
          <a:xfrm>
            <a:off x="228600" y="304920"/>
            <a:ext cx="4257360" cy="3114360"/>
          </a:xfrm>
          <a:prstGeom prst="rect">
            <a:avLst/>
          </a:prstGeom>
          <a:ln w="9525">
            <a:noFill/>
          </a:ln>
        </p:spPr>
      </p:pic>
      <p:pic>
        <p:nvPicPr>
          <p:cNvPr id="239" name="Picture 3" descr=""/>
          <p:cNvPicPr/>
          <p:nvPr/>
        </p:nvPicPr>
        <p:blipFill>
          <a:blip r:embed="rId2"/>
          <a:stretch/>
        </p:blipFill>
        <p:spPr>
          <a:xfrm>
            <a:off x="5334120" y="533520"/>
            <a:ext cx="3609720" cy="61052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Les salutations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6" name="Content Placeholder 3" descr="Bonjour!+Salut!+Comment+ça+va+Très+bien,+et+toi+Moi+aussi!.jpg"/>
          <p:cNvPicPr/>
          <p:nvPr/>
        </p:nvPicPr>
        <p:blipFill>
          <a:blip r:embed="rId1"/>
          <a:stretch/>
        </p:blipFill>
        <p:spPr>
          <a:xfrm>
            <a:off x="1554840" y="1600200"/>
            <a:ext cx="6034320" cy="452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1" name="Picture 2" descr=""/>
          <p:cNvPicPr/>
          <p:nvPr/>
        </p:nvPicPr>
        <p:blipFill>
          <a:blip r:embed="rId1"/>
          <a:stretch/>
        </p:blipFill>
        <p:spPr>
          <a:xfrm>
            <a:off x="380880" y="457200"/>
            <a:ext cx="5562360" cy="64861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3" name="Content Placeholder 5" descr="original-4246368-4.jpg"/>
          <p:cNvPicPr/>
          <p:nvPr/>
        </p:nvPicPr>
        <p:blipFill>
          <a:blip r:embed="rId1"/>
          <a:stretch/>
        </p:blipFill>
        <p:spPr>
          <a:xfrm>
            <a:off x="609480" y="838080"/>
            <a:ext cx="7848360" cy="540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5" name="Content Placeholder 3" descr="Les+nombres+quarante-six+quarante-sept.jpg"/>
          <p:cNvPicPr/>
          <p:nvPr/>
        </p:nvPicPr>
        <p:blipFill>
          <a:blip r:embed="rId1"/>
          <a:stretch/>
        </p:blipFill>
        <p:spPr>
          <a:xfrm>
            <a:off x="609480" y="838080"/>
            <a:ext cx="7848360" cy="548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7" name="Content Placeholder 3" descr="Les+nombres+cinquante-six+cinquante-sept.jpg"/>
          <p:cNvPicPr/>
          <p:nvPr/>
        </p:nvPicPr>
        <p:blipFill>
          <a:blip r:embed="rId1"/>
          <a:stretch/>
        </p:blipFill>
        <p:spPr>
          <a:xfrm>
            <a:off x="1219320" y="838080"/>
            <a:ext cx="6933960" cy="548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Il est une heure.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9" name="Content Placeholder 3" descr="maxresdefault.jpg"/>
          <p:cNvPicPr/>
          <p:nvPr/>
        </p:nvPicPr>
        <p:blipFill>
          <a:blip r:embed="rId1"/>
          <a:stretch/>
        </p:blipFill>
        <p:spPr>
          <a:xfrm>
            <a:off x="549000" y="1600200"/>
            <a:ext cx="8045640" cy="452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1" name="Content Placeholder 3" descr="slide1-n.jpg"/>
          <p:cNvPicPr/>
          <p:nvPr/>
        </p:nvPicPr>
        <p:blipFill>
          <a:blip r:embed="rId1"/>
          <a:stretch/>
        </p:blipFill>
        <p:spPr>
          <a:xfrm>
            <a:off x="1219320" y="1066680"/>
            <a:ext cx="7009920" cy="5059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3" name="Content Placeholder 5" descr="slide-2-1024.jpg"/>
          <p:cNvPicPr/>
          <p:nvPr/>
        </p:nvPicPr>
        <p:blipFill>
          <a:blip r:embed="rId1"/>
          <a:stretch/>
        </p:blipFill>
        <p:spPr>
          <a:xfrm>
            <a:off x="762120" y="762120"/>
            <a:ext cx="8000640" cy="536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5" name="Picture 4" descr=""/>
          <p:cNvPicPr/>
          <p:nvPr/>
        </p:nvPicPr>
        <p:blipFill>
          <a:blip r:embed="rId1"/>
          <a:stretch/>
        </p:blipFill>
        <p:spPr>
          <a:xfrm>
            <a:off x="914400" y="1523880"/>
            <a:ext cx="2485800" cy="390240"/>
          </a:xfrm>
          <a:prstGeom prst="rect">
            <a:avLst/>
          </a:prstGeom>
          <a:ln w="9525">
            <a:noFill/>
          </a:ln>
        </p:spPr>
      </p:pic>
      <p:pic>
        <p:nvPicPr>
          <p:cNvPr id="256" name="Picture 5" descr=""/>
          <p:cNvPicPr/>
          <p:nvPr/>
        </p:nvPicPr>
        <p:blipFill>
          <a:blip r:embed="rId2"/>
          <a:stretch/>
        </p:blipFill>
        <p:spPr>
          <a:xfrm>
            <a:off x="2557440" y="3191040"/>
            <a:ext cx="4028760" cy="475920"/>
          </a:xfrm>
          <a:prstGeom prst="rect">
            <a:avLst/>
          </a:prstGeom>
          <a:ln w="9525">
            <a:noFill/>
          </a:ln>
        </p:spPr>
      </p:pic>
      <p:pic>
        <p:nvPicPr>
          <p:cNvPr id="257" name="Picture 6" descr=""/>
          <p:cNvPicPr/>
          <p:nvPr/>
        </p:nvPicPr>
        <p:blipFill>
          <a:blip r:embed="rId3"/>
          <a:stretch/>
        </p:blipFill>
        <p:spPr>
          <a:xfrm>
            <a:off x="2057400" y="4114800"/>
            <a:ext cx="2161800" cy="552240"/>
          </a:xfrm>
          <a:prstGeom prst="rect">
            <a:avLst/>
          </a:prstGeom>
          <a:ln w="9525">
            <a:noFill/>
          </a:ln>
        </p:spPr>
      </p:pic>
      <p:pic>
        <p:nvPicPr>
          <p:cNvPr id="258" name="Picture 7" descr=""/>
          <p:cNvPicPr/>
          <p:nvPr/>
        </p:nvPicPr>
        <p:blipFill>
          <a:blip r:embed="rId4"/>
          <a:stretch/>
        </p:blipFill>
        <p:spPr>
          <a:xfrm>
            <a:off x="4419720" y="762120"/>
            <a:ext cx="2819160" cy="647280"/>
          </a:xfrm>
          <a:prstGeom prst="rect">
            <a:avLst/>
          </a:prstGeom>
          <a:ln w="9525">
            <a:noFill/>
          </a:ln>
        </p:spPr>
      </p:pic>
      <p:pic>
        <p:nvPicPr>
          <p:cNvPr id="259" name="Picture 8" descr=""/>
          <p:cNvPicPr/>
          <p:nvPr/>
        </p:nvPicPr>
        <p:blipFill>
          <a:blip r:embed="rId5"/>
          <a:stretch/>
        </p:blipFill>
        <p:spPr>
          <a:xfrm>
            <a:off x="3809880" y="2057400"/>
            <a:ext cx="3638160" cy="657000"/>
          </a:xfrm>
          <a:prstGeom prst="rect">
            <a:avLst/>
          </a:prstGeom>
          <a:ln w="9525">
            <a:noFill/>
          </a:ln>
        </p:spPr>
      </p:pic>
      <p:pic>
        <p:nvPicPr>
          <p:cNvPr id="260" name="Picture 9" descr=""/>
          <p:cNvPicPr/>
          <p:nvPr/>
        </p:nvPicPr>
        <p:blipFill>
          <a:blip r:embed="rId6"/>
          <a:stretch/>
        </p:blipFill>
        <p:spPr>
          <a:xfrm>
            <a:off x="4952880" y="5029200"/>
            <a:ext cx="1704600" cy="4662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2" name="Content Placeholder 3" descr="maxresdefault.jpg"/>
          <p:cNvPicPr/>
          <p:nvPr/>
        </p:nvPicPr>
        <p:blipFill>
          <a:blip r:embed="rId1"/>
          <a:stretch/>
        </p:blipFill>
        <p:spPr>
          <a:xfrm>
            <a:off x="549000" y="533520"/>
            <a:ext cx="8213760" cy="559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Actrice</a:t>
            </a:r>
            <a:br/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Elle a environ 38 ans?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4" name="Content Placeholder 3" descr="jyothika-saravanan.jpg"/>
          <p:cNvPicPr/>
          <p:nvPr/>
        </p:nvPicPr>
        <p:blipFill>
          <a:blip r:embed="rId1"/>
          <a:stretch/>
        </p:blipFill>
        <p:spPr>
          <a:xfrm>
            <a:off x="1905120" y="1600200"/>
            <a:ext cx="3333240" cy="430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8" name="Content Placeholder 3" descr="les-salutations-informelles-et-formelles-3-638.jpg"/>
          <p:cNvPicPr/>
          <p:nvPr/>
        </p:nvPicPr>
        <p:blipFill>
          <a:blip r:embed="rId1"/>
          <a:stretch/>
        </p:blipFill>
        <p:spPr>
          <a:xfrm>
            <a:off x="762120" y="685800"/>
            <a:ext cx="7433280" cy="5439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ACTEUR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6" name="Content Placeholder 4" descr="Surya in Pasanga 2 Haiku _2_.jpg"/>
          <p:cNvPicPr/>
          <p:nvPr/>
        </p:nvPicPr>
        <p:blipFill>
          <a:blip r:embed="rId1"/>
          <a:stretch/>
        </p:blipFill>
        <p:spPr>
          <a:xfrm>
            <a:off x="2209680" y="1066680"/>
            <a:ext cx="4723920" cy="5059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Musicien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8" name="Content Placeholder 3" descr="A.R.Rahman_at_57th_FF_Awards.jpg"/>
          <p:cNvPicPr/>
          <p:nvPr/>
        </p:nvPicPr>
        <p:blipFill>
          <a:blip r:embed="rId1"/>
          <a:stretch/>
        </p:blipFill>
        <p:spPr>
          <a:xfrm>
            <a:off x="1785960" y="1772280"/>
            <a:ext cx="5571720" cy="4181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Chanteuse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0" name="Content Placeholder 3" descr="eKK09Vc3_400x400.jpg"/>
          <p:cNvPicPr/>
          <p:nvPr/>
        </p:nvPicPr>
        <p:blipFill>
          <a:blip r:embed="rId1"/>
          <a:stretch/>
        </p:blipFill>
        <p:spPr>
          <a:xfrm>
            <a:off x="3733920" y="1905120"/>
            <a:ext cx="2571480" cy="339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457200" y="274680"/>
            <a:ext cx="8229240" cy="334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27000"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2" name="Content Placeholder 3" descr="8e250e34ff6bcc1558f9381864ad6bf9.jpg"/>
          <p:cNvPicPr/>
          <p:nvPr/>
        </p:nvPicPr>
        <p:blipFill>
          <a:blip r:embed="rId1"/>
          <a:stretch/>
        </p:blipFill>
        <p:spPr>
          <a:xfrm>
            <a:off x="457200" y="609480"/>
            <a:ext cx="8229240" cy="541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4" name="Content Placeholder 3" descr="metiers2.jpg"/>
          <p:cNvPicPr/>
          <p:nvPr/>
        </p:nvPicPr>
        <p:blipFill>
          <a:blip r:embed="rId1"/>
          <a:stretch/>
        </p:blipFill>
        <p:spPr>
          <a:xfrm>
            <a:off x="1981080" y="990720"/>
            <a:ext cx="5638320" cy="510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6" name="Picture 2" descr=""/>
          <p:cNvPicPr/>
          <p:nvPr/>
        </p:nvPicPr>
        <p:blipFill>
          <a:blip r:embed="rId1"/>
          <a:stretch/>
        </p:blipFill>
        <p:spPr>
          <a:xfrm>
            <a:off x="1338120" y="1447920"/>
            <a:ext cx="6467040" cy="3662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Présentez votre ami/ </a:t>
            </a:r>
            <a:r>
              <a:rPr b="0" lang="fr-FR" sz="4400" spc="-1" strike="noStrike">
                <a:solidFill>
                  <a:srgbClr val="ff0000"/>
                </a:solidFill>
                <a:latin typeface="Calibri"/>
              </a:rPr>
              <a:t>amie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0" name="Content Placeholder 3" descr="c921bd9fae9b54faacf911960fea30b2.jpg"/>
          <p:cNvPicPr/>
          <p:nvPr/>
        </p:nvPicPr>
        <p:blipFill>
          <a:blip r:embed="rId1"/>
          <a:stretch/>
        </p:blipFill>
        <p:spPr>
          <a:xfrm>
            <a:off x="609480" y="457200"/>
            <a:ext cx="7848360" cy="6095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Ma Famille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Mon père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Ma mère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Mon frère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Ma sœur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Mon mari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Ma femme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TextShape 3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Mon grand-père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Ma grand-mère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Mon oncle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Ma tante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4" name="Content Placeholder 4" descr="4bfb880025933f849c0bc24f34dd1628.jpg"/>
          <p:cNvPicPr/>
          <p:nvPr/>
        </p:nvPicPr>
        <p:blipFill>
          <a:blip r:embed="rId1"/>
          <a:stretch/>
        </p:blipFill>
        <p:spPr>
          <a:xfrm>
            <a:off x="4724280" y="3733920"/>
            <a:ext cx="3339720" cy="288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TextShape 3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0" name="Content Placeholder 4" descr="tu_vous_tableau.png"/>
          <p:cNvPicPr/>
          <p:nvPr/>
        </p:nvPicPr>
        <p:blipFill>
          <a:blip r:embed="rId1"/>
          <a:stretch/>
        </p:blipFill>
        <p:spPr>
          <a:xfrm>
            <a:off x="590760" y="457200"/>
            <a:ext cx="8229240" cy="601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9" name="Content Placeholder 3" descr="parler.jpg"/>
          <p:cNvPicPr/>
          <p:nvPr/>
        </p:nvPicPr>
        <p:blipFill>
          <a:blip r:embed="rId1"/>
          <a:stretch/>
        </p:blipFill>
        <p:spPr>
          <a:xfrm>
            <a:off x="2057400" y="685800"/>
            <a:ext cx="5409720" cy="5638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1" name="Content Placeholder 3" descr="er-ending-verbs-present-tense-2-728.jpg"/>
          <p:cNvPicPr/>
          <p:nvPr/>
        </p:nvPicPr>
        <p:blipFill>
          <a:blip r:embed="rId1"/>
          <a:stretch/>
        </p:blipFill>
        <p:spPr>
          <a:xfrm>
            <a:off x="1752480" y="1447920"/>
            <a:ext cx="6095520" cy="457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3" name="Content Placeholder 3" descr="defen.jpg"/>
          <p:cNvPicPr/>
          <p:nvPr/>
        </p:nvPicPr>
        <p:blipFill>
          <a:blip r:embed="rId1"/>
          <a:stretch/>
        </p:blipFill>
        <p:spPr>
          <a:xfrm>
            <a:off x="1295280" y="1295280"/>
            <a:ext cx="6756120" cy="506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5" name="Content Placeholder 3" descr="Questions.jpg"/>
          <p:cNvPicPr/>
          <p:nvPr/>
        </p:nvPicPr>
        <p:blipFill>
          <a:blip r:embed="rId1"/>
          <a:stretch/>
        </p:blipFill>
        <p:spPr>
          <a:xfrm>
            <a:off x="990720" y="609480"/>
            <a:ext cx="6781320" cy="5516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https://youtu.be/sASEgeQE2co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https://youtu.be/a2MBegW46YY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https://youtu.be/9BgyvEXTZbk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</a:t>
            </a:r>
            <a:r>
              <a:rPr b="0" lang="en-US" sz="32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youtu.be/OQ2OvaZ0PnI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https://youtu.be/utOcJa27-Ts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https://</a:t>
            </a:r>
            <a:r>
              <a:rPr b="0" lang="en-US" sz="32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youtu.be/i82xaZpbjUw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 u="sng">
                <a:solidFill>
                  <a:srgbClr val="0000ff"/>
                </a:solidFill>
                <a:uFillTx/>
                <a:latin typeface="Calibri"/>
                <a:hlinkClick r:id="rId5"/>
              </a:rPr>
              <a:t>https://</a:t>
            </a:r>
            <a:r>
              <a:rPr b="0" lang="en-US" sz="3200" spc="-1" strike="noStrike" u="sng">
                <a:solidFill>
                  <a:srgbClr val="0000ff"/>
                </a:solidFill>
                <a:uFillTx/>
                <a:latin typeface="Calibri"/>
                <a:hlinkClick r:id="rId6"/>
              </a:rPr>
              <a:t>youtu.be/x1DGxj8sXUg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https://youtu.be/B1umgaPRUn4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2" name="Content Placeholder 3" descr="Salut.jpg"/>
          <p:cNvPicPr/>
          <p:nvPr/>
        </p:nvPicPr>
        <p:blipFill>
          <a:blip r:embed="rId1"/>
          <a:stretch/>
        </p:blipFill>
        <p:spPr>
          <a:xfrm>
            <a:off x="762120" y="457200"/>
            <a:ext cx="7772040" cy="566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2"/>
          <p:cNvSpPr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268200" indent="-267840">
              <a:lnSpc>
                <a:spcPct val="10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algn="l" pos="268200"/>
                <a:tab algn="l" pos="716040"/>
                <a:tab algn="l" pos="1165320"/>
                <a:tab algn="l" pos="1614600"/>
                <a:tab algn="l" pos="2063880"/>
                <a:tab algn="l" pos="2513160"/>
                <a:tab algn="l" pos="2962440"/>
                <a:tab algn="l" pos="3411360"/>
                <a:tab algn="l" pos="3860640"/>
                <a:tab algn="l" pos="4309920"/>
                <a:tab algn="l" pos="4759200"/>
                <a:tab algn="l" pos="5208480"/>
                <a:tab algn="l" pos="5657760"/>
                <a:tab algn="l" pos="6107040"/>
                <a:tab algn="l" pos="6556320"/>
                <a:tab algn="l" pos="7005600"/>
                <a:tab algn="l" pos="7454880"/>
                <a:tab algn="l" pos="7904160"/>
                <a:tab algn="l" pos="8353440"/>
                <a:tab algn="l" pos="8802720"/>
                <a:tab algn="l" pos="925200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Perpetua"/>
              </a:rPr>
              <a:t>Bonjour – Good morning/Hello</a:t>
            </a:r>
            <a:endParaRPr b="0" lang="en-IN" sz="2800" spc="-1" strike="noStrike">
              <a:latin typeface="Arial"/>
            </a:endParaRPr>
          </a:p>
          <a:p>
            <a:pPr marL="268200" indent="-267840">
              <a:lnSpc>
                <a:spcPct val="10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algn="l" pos="268200"/>
                <a:tab algn="l" pos="716040"/>
                <a:tab algn="l" pos="1165320"/>
                <a:tab algn="l" pos="1614600"/>
                <a:tab algn="l" pos="2063880"/>
                <a:tab algn="l" pos="2513160"/>
                <a:tab algn="l" pos="2962440"/>
                <a:tab algn="l" pos="3411360"/>
                <a:tab algn="l" pos="3860640"/>
                <a:tab algn="l" pos="4309920"/>
                <a:tab algn="l" pos="4759200"/>
                <a:tab algn="l" pos="5208480"/>
                <a:tab algn="l" pos="5657760"/>
                <a:tab algn="l" pos="6107040"/>
                <a:tab algn="l" pos="6556320"/>
                <a:tab algn="l" pos="7005600"/>
                <a:tab algn="l" pos="7454880"/>
                <a:tab algn="l" pos="7904160"/>
                <a:tab algn="l" pos="8353440"/>
                <a:tab algn="l" pos="8802720"/>
                <a:tab algn="l" pos="925200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Perpetua"/>
              </a:rPr>
              <a:t>Bienvenu/e – Welcome</a:t>
            </a:r>
            <a:endParaRPr b="0" lang="en-IN" sz="2800" spc="-1" strike="noStrike">
              <a:latin typeface="Arial"/>
            </a:endParaRPr>
          </a:p>
          <a:p>
            <a:pPr marL="268200" indent="-267840">
              <a:lnSpc>
                <a:spcPct val="10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algn="l" pos="268200"/>
                <a:tab algn="l" pos="716040"/>
                <a:tab algn="l" pos="1165320"/>
                <a:tab algn="l" pos="1614600"/>
                <a:tab algn="l" pos="2063880"/>
                <a:tab algn="l" pos="2513160"/>
                <a:tab algn="l" pos="2962440"/>
                <a:tab algn="l" pos="3411360"/>
                <a:tab algn="l" pos="3860640"/>
                <a:tab algn="l" pos="4309920"/>
                <a:tab algn="l" pos="4759200"/>
                <a:tab algn="l" pos="5208480"/>
                <a:tab algn="l" pos="5657760"/>
                <a:tab algn="l" pos="6107040"/>
                <a:tab algn="l" pos="6556320"/>
                <a:tab algn="l" pos="7005600"/>
                <a:tab algn="l" pos="7454880"/>
                <a:tab algn="l" pos="7904160"/>
                <a:tab algn="l" pos="8353440"/>
                <a:tab algn="l" pos="8802720"/>
                <a:tab algn="l" pos="925200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Perpetua"/>
              </a:rPr>
              <a:t>S’il vous plait – Please</a:t>
            </a:r>
            <a:endParaRPr b="0" lang="en-IN" sz="2800" spc="-1" strike="noStrike">
              <a:latin typeface="Arial"/>
            </a:endParaRPr>
          </a:p>
          <a:p>
            <a:pPr marL="268200" indent="-267840">
              <a:lnSpc>
                <a:spcPct val="10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algn="l" pos="268200"/>
                <a:tab algn="l" pos="716040"/>
                <a:tab algn="l" pos="1165320"/>
                <a:tab algn="l" pos="1614600"/>
                <a:tab algn="l" pos="2063880"/>
                <a:tab algn="l" pos="2513160"/>
                <a:tab algn="l" pos="2962440"/>
                <a:tab algn="l" pos="3411360"/>
                <a:tab algn="l" pos="3860640"/>
                <a:tab algn="l" pos="4309920"/>
                <a:tab algn="l" pos="4759200"/>
                <a:tab algn="l" pos="5208480"/>
                <a:tab algn="l" pos="5657760"/>
                <a:tab algn="l" pos="6107040"/>
                <a:tab algn="l" pos="6556320"/>
                <a:tab algn="l" pos="7005600"/>
                <a:tab algn="l" pos="7454880"/>
                <a:tab algn="l" pos="7904160"/>
                <a:tab algn="l" pos="8353440"/>
                <a:tab algn="l" pos="8802720"/>
                <a:tab algn="l" pos="925200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Perpetua"/>
              </a:rPr>
              <a:t>Merci – Thank you</a:t>
            </a:r>
            <a:endParaRPr b="0" lang="en-IN" sz="2800" spc="-1" strike="noStrike">
              <a:latin typeface="Arial"/>
            </a:endParaRPr>
          </a:p>
          <a:p>
            <a:pPr marL="268200" indent="-267840">
              <a:lnSpc>
                <a:spcPct val="10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algn="l" pos="268200"/>
                <a:tab algn="l" pos="716040"/>
                <a:tab algn="l" pos="1165320"/>
                <a:tab algn="l" pos="1614600"/>
                <a:tab algn="l" pos="2063880"/>
                <a:tab algn="l" pos="2513160"/>
                <a:tab algn="l" pos="2962440"/>
                <a:tab algn="l" pos="3411360"/>
                <a:tab algn="l" pos="3860640"/>
                <a:tab algn="l" pos="4309920"/>
                <a:tab algn="l" pos="4759200"/>
                <a:tab algn="l" pos="5208480"/>
                <a:tab algn="l" pos="5657760"/>
                <a:tab algn="l" pos="6107040"/>
                <a:tab algn="l" pos="6556320"/>
                <a:tab algn="l" pos="7005600"/>
                <a:tab algn="l" pos="7454880"/>
                <a:tab algn="l" pos="7904160"/>
                <a:tab algn="l" pos="8353440"/>
                <a:tab algn="l" pos="8802720"/>
                <a:tab algn="l" pos="925200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Perpetua"/>
              </a:rPr>
              <a:t>Aurevoir – Goodbye</a:t>
            </a:r>
            <a:endParaRPr b="0" lang="en-IN" sz="2800" spc="-1" strike="noStrike">
              <a:latin typeface="Arial"/>
            </a:endParaRPr>
          </a:p>
          <a:p>
            <a:pPr marL="271440" indent="-267840">
              <a:lnSpc>
                <a:spcPct val="100000"/>
              </a:lnSpc>
              <a:spcBef>
                <a:spcPts val="575"/>
              </a:spcBef>
              <a:tabLst>
                <a:tab algn="l" pos="0"/>
              </a:tabLst>
            </a:pPr>
            <a:endParaRPr b="0" lang="en-IN" sz="2800" spc="-1" strike="noStrike">
              <a:latin typeface="Arial"/>
            </a:endParaRPr>
          </a:p>
          <a:p>
            <a:pPr marL="271440" indent="-267840">
              <a:lnSpc>
                <a:spcPct val="100000"/>
              </a:lnSpc>
              <a:spcBef>
                <a:spcPts val="575"/>
              </a:spcBef>
              <a:tabLst>
                <a:tab algn="l" pos="0"/>
              </a:tabLst>
            </a:pPr>
            <a:endParaRPr b="0" lang="en-IN" sz="2800" spc="-1" strike="noStrike">
              <a:latin typeface="Arial"/>
            </a:endParaRPr>
          </a:p>
        </p:txBody>
      </p:sp>
      <p:pic>
        <p:nvPicPr>
          <p:cNvPr id="185" name="Picture 3" descr=""/>
          <p:cNvPicPr/>
          <p:nvPr/>
        </p:nvPicPr>
        <p:blipFill>
          <a:blip r:embed="rId1"/>
          <a:stretch/>
        </p:blipFill>
        <p:spPr>
          <a:xfrm>
            <a:off x="5791320" y="762120"/>
            <a:ext cx="2334960" cy="2134800"/>
          </a:xfrm>
          <a:prstGeom prst="rect">
            <a:avLst/>
          </a:prstGeom>
          <a:ln w="9525">
            <a:noFill/>
          </a:ln>
        </p:spPr>
      </p:pic>
      <p:pic>
        <p:nvPicPr>
          <p:cNvPr id="186" name="Picture 4" descr=""/>
          <p:cNvPicPr/>
          <p:nvPr/>
        </p:nvPicPr>
        <p:blipFill>
          <a:blip r:embed="rId2"/>
          <a:stretch/>
        </p:blipFill>
        <p:spPr>
          <a:xfrm>
            <a:off x="5943600" y="4419720"/>
            <a:ext cx="1815840" cy="821880"/>
          </a:xfrm>
          <a:prstGeom prst="rect">
            <a:avLst/>
          </a:prstGeom>
          <a:ln w="9525">
            <a:noFill/>
          </a:ln>
        </p:spPr>
      </p:pic>
      <p:pic>
        <p:nvPicPr>
          <p:cNvPr id="187" name="Picture 5" descr=""/>
          <p:cNvPicPr/>
          <p:nvPr/>
        </p:nvPicPr>
        <p:blipFill>
          <a:blip r:embed="rId3"/>
          <a:stretch/>
        </p:blipFill>
        <p:spPr>
          <a:xfrm>
            <a:off x="946080" y="5145120"/>
            <a:ext cx="1828440" cy="7902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0000"/>
                </a:solidFill>
                <a:latin typeface="Calibri"/>
              </a:rPr>
              <a:t>Les chiffres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4000" spc="-1" strike="noStrike">
                <a:solidFill>
                  <a:srgbClr val="000000"/>
                </a:solidFill>
                <a:latin typeface="Calibri"/>
              </a:rPr>
              <a:t>Zéro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Un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Deux 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Trois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Quatre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Cinq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TextShape 3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Six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Sept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Huit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Neuf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dix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Unit 2</a:t>
            </a:r>
            <a:br/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25.06.2020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Application>LibreOffice/7.0.5.2$Windows_X86_64 LibreOffice_project/64390860c6cd0aca4beafafcfd84613dd9dfb63a</Application>
  <AppVersion>15.0000</AppVersion>
  <Words>237</Words>
  <Paragraphs>107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2020-06-24T02:24:24Z</dcterms:created>
  <dc:creator>admin</dc:creator>
  <dc:description/>
  <dc:language>en-IN</dc:language>
  <cp:lastModifiedBy/>
  <dcterms:modified xsi:type="dcterms:W3CDTF">2021-06-16T19:40:22Z</dcterms:modified>
  <cp:revision>59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On-screen Show (4:3)</vt:lpwstr>
  </property>
  <property fmtid="{D5CDD505-2E9C-101B-9397-08002B2CF9AE}" pid="4" name="Slides">
    <vt:i4>55</vt:i4>
  </property>
</Properties>
</file>